
<file path=[Content_Types].xml><?xml version="1.0" encoding="utf-8"?>
<Types xmlns="http://schemas.openxmlformats.org/package/2006/content-types">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60" r:id="rId4"/>
    <p:sldId id="261" r:id="rId5"/>
    <p:sldId id="262" r:id="rId6"/>
    <p:sldId id="264" r:id="rId7"/>
    <p:sldId id="266" r:id="rId8"/>
    <p:sldId id="267"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58" autoAdjust="0"/>
    <p:restoredTop sz="94660"/>
  </p:normalViewPr>
  <p:slideViewPr>
    <p:cSldViewPr snapToGrid="0">
      <p:cViewPr>
        <p:scale>
          <a:sx n="80" d="100"/>
          <a:sy n="80" d="100"/>
        </p:scale>
        <p:origin x="318"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7/20/2020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7/20/2020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7/20/2020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5C71F-15E4-4AC6-8156-292394D4BC15}"/>
              </a:ext>
            </a:extLst>
          </p:cNvPr>
          <p:cNvSpPr>
            <a:spLocks noGrp="1"/>
          </p:cNvSpPr>
          <p:nvPr>
            <p:ph type="ctrTitle"/>
          </p:nvPr>
        </p:nvSpPr>
        <p:spPr>
          <a:xfrm>
            <a:off x="1751012" y="609601"/>
            <a:ext cx="8676222" cy="654423"/>
          </a:xfrm>
        </p:spPr>
        <p:txBody>
          <a:bodyPr>
            <a:normAutofit fontScale="90000"/>
          </a:bodyPr>
          <a:lstStyle/>
          <a:p>
            <a:r>
              <a:rPr lang="en-US" dirty="0"/>
              <a:t>Battle of neighborhoods</a:t>
            </a:r>
          </a:p>
        </p:txBody>
      </p:sp>
      <p:sp>
        <p:nvSpPr>
          <p:cNvPr id="3" name="Subtitle 2">
            <a:extLst>
              <a:ext uri="{FF2B5EF4-FFF2-40B4-BE49-F238E27FC236}">
                <a16:creationId xmlns:a16="http://schemas.microsoft.com/office/drawing/2014/main" id="{248DC457-E566-48A7-9E04-6249A4577410}"/>
              </a:ext>
            </a:extLst>
          </p:cNvPr>
          <p:cNvSpPr>
            <a:spLocks noGrp="1"/>
          </p:cNvSpPr>
          <p:nvPr>
            <p:ph type="subTitle" idx="1"/>
          </p:nvPr>
        </p:nvSpPr>
        <p:spPr>
          <a:xfrm>
            <a:off x="1751012" y="1264024"/>
            <a:ext cx="8676222" cy="4504764"/>
          </a:xfrm>
        </p:spPr>
        <p:txBody>
          <a:bodyPr>
            <a:normAutofit/>
          </a:bodyPr>
          <a:lstStyle/>
          <a:p>
            <a:r>
              <a:rPr lang="en-US" dirty="0"/>
              <a:t>Miami</a:t>
            </a:r>
          </a:p>
        </p:txBody>
      </p:sp>
      <p:pic>
        <p:nvPicPr>
          <p:cNvPr id="4" name="Picture 3">
            <a:extLst>
              <a:ext uri="{FF2B5EF4-FFF2-40B4-BE49-F238E27FC236}">
                <a16:creationId xmlns:a16="http://schemas.microsoft.com/office/drawing/2014/main" id="{CA97C312-DB1D-4181-BE25-8023A2D95D8C}"/>
              </a:ext>
            </a:extLst>
          </p:cNvPr>
          <p:cNvPicPr>
            <a:picLocks noChangeAspect="1"/>
          </p:cNvPicPr>
          <p:nvPr/>
        </p:nvPicPr>
        <p:blipFill>
          <a:blip r:embed="rId2"/>
          <a:stretch>
            <a:fillRect/>
          </a:stretch>
        </p:blipFill>
        <p:spPr>
          <a:xfrm>
            <a:off x="2225335" y="1918447"/>
            <a:ext cx="7727576" cy="4342017"/>
          </a:xfrm>
          <a:prstGeom prst="rect">
            <a:avLst/>
          </a:prstGeom>
        </p:spPr>
      </p:pic>
    </p:spTree>
    <p:extLst>
      <p:ext uri="{BB962C8B-B14F-4D97-AF65-F5344CB8AC3E}">
        <p14:creationId xmlns:p14="http://schemas.microsoft.com/office/powerpoint/2010/main" val="36486098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22B3584-52A9-42B4-BC78-A44C9CE1D8CF}"/>
              </a:ext>
            </a:extLst>
          </p:cNvPr>
          <p:cNvSpPr/>
          <p:nvPr/>
        </p:nvSpPr>
        <p:spPr>
          <a:xfrm>
            <a:off x="374276" y="1332421"/>
            <a:ext cx="11443447" cy="3108543"/>
          </a:xfrm>
          <a:prstGeom prst="rect">
            <a:avLst/>
          </a:prstGeom>
        </p:spPr>
        <p:txBody>
          <a:bodyPr wrap="square">
            <a:spAutoFit/>
          </a:bodyPr>
          <a:lstStyle/>
          <a:p>
            <a:pPr algn="just"/>
            <a:r>
              <a:rPr lang="en-US" sz="1400" dirty="0"/>
              <a:t>Miami is one of the largest city in Southeast United States and the Miami Metropolitan area is one of the most populated in South Florida. Also known as the Greater Miami Area it comprises of three counties namely Miami-Dade, Broward and Palm Beach. I have been living in Miami for over 10 years now and I haven’t explored the Miami area completely yet. Also over these years I have helped many of my colleagues who moved to Miami area. When people move to a new city they research a lot about the new place, and factors like safety, schools, good neighborhood with most amenities close by etc. play a very important role. An application that can do this exploratory analysis and provide a comparison between neighborhoods would be very beneficial. The purpose of this project is to explore the Miami-Dade county area, look at the crime rate, population density, list the 10 most common venues across the cities. </a:t>
            </a:r>
          </a:p>
          <a:p>
            <a:pPr algn="just"/>
            <a:endParaRPr lang="en-US" sz="1400" dirty="0"/>
          </a:p>
          <a:p>
            <a:pPr algn="just"/>
            <a:r>
              <a:rPr lang="en-US" sz="1400" dirty="0"/>
              <a:t>Additionally we will explore South Florida also known as the Miami Metropolitan area and get a list of India restaurants in this area, which by the way is the most asked question by my colleagues. This project will help Users save a lot of time by providing a lot of initial analysis and recommendations for which they would have to spend hours doing it manually. Also this project uses K-Means clustering unsupervised machine learning algorithm to cluster the venues based on the various categories such as beaches, restaurants, parks etc. This will not only help the user to compare the neighborhoods </a:t>
            </a:r>
          </a:p>
        </p:txBody>
      </p:sp>
      <p:sp>
        <p:nvSpPr>
          <p:cNvPr id="6" name="TextBox 5">
            <a:extLst>
              <a:ext uri="{FF2B5EF4-FFF2-40B4-BE49-F238E27FC236}">
                <a16:creationId xmlns:a16="http://schemas.microsoft.com/office/drawing/2014/main" id="{2F4FBC1D-97C3-45A8-BC56-AFFDAF07A6AE}"/>
              </a:ext>
            </a:extLst>
          </p:cNvPr>
          <p:cNvSpPr txBox="1"/>
          <p:nvPr/>
        </p:nvSpPr>
        <p:spPr>
          <a:xfrm>
            <a:off x="374276" y="470647"/>
            <a:ext cx="7355541" cy="861774"/>
          </a:xfrm>
          <a:prstGeom prst="rect">
            <a:avLst/>
          </a:prstGeom>
          <a:noFill/>
        </p:spPr>
        <p:txBody>
          <a:bodyPr wrap="square" rtlCol="0">
            <a:spAutoFit/>
          </a:bodyPr>
          <a:lstStyle/>
          <a:p>
            <a:r>
              <a:rPr lang="en-US" sz="3200" b="1" dirty="0"/>
              <a:t>Introduction: Business Problem </a:t>
            </a:r>
          </a:p>
          <a:p>
            <a:endParaRPr lang="en-US" dirty="0"/>
          </a:p>
        </p:txBody>
      </p:sp>
    </p:spTree>
    <p:extLst>
      <p:ext uri="{BB962C8B-B14F-4D97-AF65-F5344CB8AC3E}">
        <p14:creationId xmlns:p14="http://schemas.microsoft.com/office/powerpoint/2010/main" val="3869045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C35B09C-150D-43CC-98C0-82D4363A465E}"/>
              </a:ext>
            </a:extLst>
          </p:cNvPr>
          <p:cNvSpPr/>
          <p:nvPr/>
        </p:nvSpPr>
        <p:spPr>
          <a:xfrm>
            <a:off x="333935" y="363071"/>
            <a:ext cx="11524129" cy="4185761"/>
          </a:xfrm>
          <a:prstGeom prst="rect">
            <a:avLst/>
          </a:prstGeom>
        </p:spPr>
        <p:txBody>
          <a:bodyPr wrap="square">
            <a:spAutoFit/>
          </a:bodyPr>
          <a:lstStyle/>
          <a:p>
            <a:r>
              <a:rPr lang="en-US" b="1" dirty="0"/>
              <a:t>Datasets:- </a:t>
            </a:r>
          </a:p>
          <a:p>
            <a:endParaRPr lang="en-US" sz="1600" dirty="0"/>
          </a:p>
          <a:p>
            <a:r>
              <a:rPr lang="en-US" sz="1600" dirty="0"/>
              <a:t>• </a:t>
            </a:r>
            <a:r>
              <a:rPr lang="en-US" sz="1400" dirty="0"/>
              <a:t>List of communities in Miami-Dade County, Florida Wikipedia page to get the list of neighborhoods/cities in Miami-Dade County https://en.wikipedia.org/wiki/List_of_communities_in_Miami-Dade_County,_Florida </a:t>
            </a:r>
          </a:p>
          <a:p>
            <a:r>
              <a:rPr lang="en-US" sz="1400" dirty="0"/>
              <a:t>• Miami metropolitan area Wikipedia page to get the data about largest cities in South Florida https://en.wikipedia.org/wiki/Miami_metropolitan_area </a:t>
            </a:r>
            <a:r>
              <a:rPr lang="en-US" dirty="0"/>
              <a:t>-</a:t>
            </a:r>
            <a:r>
              <a:rPr lang="en-US" sz="1400" dirty="0"/>
              <a:t>. </a:t>
            </a:r>
          </a:p>
          <a:p>
            <a:r>
              <a:rPr lang="en-US" sz="1400" dirty="0"/>
              <a:t>• Florida Crimes database for 2019 </a:t>
            </a:r>
            <a:r>
              <a:rPr lang="en-US" sz="1100" dirty="0"/>
              <a:t>http://www.fdle.state.fl.us/FSAC/Documents/Excel/2019/FL_Index_Crime_by_Jurisdiction_2019.aspx </a:t>
            </a:r>
            <a:r>
              <a:rPr lang="en-US" dirty="0"/>
              <a:t>- </a:t>
            </a:r>
            <a:r>
              <a:rPr lang="en-US" sz="1400" dirty="0"/>
              <a:t>We will get Total Crime Index and Crime rate per 100,000 population from this table. </a:t>
            </a:r>
          </a:p>
          <a:p>
            <a:endParaRPr lang="en-US" sz="2800" b="1" dirty="0"/>
          </a:p>
          <a:p>
            <a:r>
              <a:rPr lang="en-US" b="1" dirty="0"/>
              <a:t>APIs:- </a:t>
            </a:r>
          </a:p>
          <a:p>
            <a:r>
              <a:rPr lang="en-US" sz="1600" dirty="0"/>
              <a:t>• </a:t>
            </a:r>
            <a:r>
              <a:rPr lang="en-US" sz="1400" dirty="0"/>
              <a:t>Foursquare API: </a:t>
            </a:r>
            <a:r>
              <a:rPr lang="en-US" dirty="0"/>
              <a:t>- </a:t>
            </a:r>
            <a:r>
              <a:rPr lang="en-US" sz="1400" dirty="0"/>
              <a:t>This API has a database of more than 105 million places. This project would use Four-square API as its prime data gathering source. We will use this to get the list of venues nearby to the neighborhoods that we are exploring • Folium - Python Visualization Library </a:t>
            </a:r>
            <a:r>
              <a:rPr lang="en-US" dirty="0"/>
              <a:t>- </a:t>
            </a:r>
            <a:r>
              <a:rPr lang="en-US" sz="1400" dirty="0"/>
              <a:t>This Python visualization library would be used to visualize the neighborhoods cluster distribution of Miami city over an interactive leaflet map. </a:t>
            </a:r>
          </a:p>
          <a:p>
            <a:r>
              <a:rPr lang="en-US" sz="1400" dirty="0"/>
              <a:t>• Unsupervised machine learning algorithm K-mean clustering would be applied to form the clusters of different categories of places residing in and around the neighborhoods. </a:t>
            </a:r>
          </a:p>
        </p:txBody>
      </p:sp>
    </p:spTree>
    <p:extLst>
      <p:ext uri="{BB962C8B-B14F-4D97-AF65-F5344CB8AC3E}">
        <p14:creationId xmlns:p14="http://schemas.microsoft.com/office/powerpoint/2010/main" val="2506370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92B5DF1-66F2-4E7A-9497-6B38F5AA0D31}"/>
              </a:ext>
            </a:extLst>
          </p:cNvPr>
          <p:cNvPicPr>
            <a:picLocks noGrp="1" noChangeAspect="1"/>
          </p:cNvPicPr>
          <p:nvPr>
            <p:ph idx="1"/>
          </p:nvPr>
        </p:nvPicPr>
        <p:blipFill>
          <a:blip r:embed="rId2"/>
          <a:stretch>
            <a:fillRect/>
          </a:stretch>
        </p:blipFill>
        <p:spPr>
          <a:xfrm>
            <a:off x="5103812" y="591672"/>
            <a:ext cx="6933347" cy="4504764"/>
          </a:xfrm>
          <a:prstGeom prst="rect">
            <a:avLst/>
          </a:prstGeom>
        </p:spPr>
      </p:pic>
      <p:sp>
        <p:nvSpPr>
          <p:cNvPr id="10" name="TextBox 9">
            <a:extLst>
              <a:ext uri="{FF2B5EF4-FFF2-40B4-BE49-F238E27FC236}">
                <a16:creationId xmlns:a16="http://schemas.microsoft.com/office/drawing/2014/main" id="{264821F9-DACB-42B0-A466-8956CA1297A8}"/>
              </a:ext>
            </a:extLst>
          </p:cNvPr>
          <p:cNvSpPr txBox="1"/>
          <p:nvPr/>
        </p:nvSpPr>
        <p:spPr>
          <a:xfrm>
            <a:off x="524435" y="537882"/>
            <a:ext cx="4383741" cy="4247317"/>
          </a:xfrm>
          <a:prstGeom prst="rect">
            <a:avLst/>
          </a:prstGeom>
          <a:noFill/>
        </p:spPr>
        <p:txBody>
          <a:bodyPr wrap="square" rtlCol="0">
            <a:spAutoFit/>
          </a:bodyPr>
          <a:lstStyle/>
          <a:p>
            <a:r>
              <a:rPr lang="en-US" sz="1600" b="1" dirty="0"/>
              <a:t>Methodology: </a:t>
            </a:r>
          </a:p>
          <a:p>
            <a:endParaRPr lang="en-US" sz="1600" b="1" dirty="0"/>
          </a:p>
          <a:p>
            <a:r>
              <a:rPr lang="en-US" sz="1400" dirty="0"/>
              <a:t>• First we collect the Cities data from the Wikipedia pages mentioned in the Data section by Web scraping and data wrangling using the Beautiful Soap library. </a:t>
            </a:r>
          </a:p>
          <a:p>
            <a:r>
              <a:rPr lang="en-US" sz="1400" dirty="0"/>
              <a:t>• Using the geocoded library get the coordinates for the cities • Then using the Foursquare API we get the a list of 100 venues in the cities in Miami Dade, County. </a:t>
            </a:r>
          </a:p>
          <a:p>
            <a:r>
              <a:rPr lang="en-US" sz="1400" dirty="0"/>
              <a:t>• We then narrowed down the list to the top 10 most common venues in each city • We utilized elbow curve method to find the optimum number of clusters. </a:t>
            </a:r>
          </a:p>
          <a:p>
            <a:r>
              <a:rPr lang="en-US" sz="1400" dirty="0"/>
              <a:t>• Next we used K-mean Clustering method to cluster the cities together and did the exploratory analysis on that data. • Using the Folium map we put the clusters on the map (Fig.1) </a:t>
            </a:r>
          </a:p>
        </p:txBody>
      </p:sp>
    </p:spTree>
    <p:extLst>
      <p:ext uri="{BB962C8B-B14F-4D97-AF65-F5344CB8AC3E}">
        <p14:creationId xmlns:p14="http://schemas.microsoft.com/office/powerpoint/2010/main" val="9920563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E629841-4900-455B-A5C7-DF08630C5FC9}"/>
              </a:ext>
            </a:extLst>
          </p:cNvPr>
          <p:cNvPicPr>
            <a:picLocks noChangeAspect="1"/>
          </p:cNvPicPr>
          <p:nvPr/>
        </p:nvPicPr>
        <p:blipFill>
          <a:blip r:embed="rId2"/>
          <a:stretch>
            <a:fillRect/>
          </a:stretch>
        </p:blipFill>
        <p:spPr>
          <a:xfrm>
            <a:off x="5207496" y="329211"/>
            <a:ext cx="6817040" cy="4071573"/>
          </a:xfrm>
          <a:prstGeom prst="rect">
            <a:avLst/>
          </a:prstGeom>
        </p:spPr>
      </p:pic>
      <p:pic>
        <p:nvPicPr>
          <p:cNvPr id="3" name="Picture 2">
            <a:extLst>
              <a:ext uri="{FF2B5EF4-FFF2-40B4-BE49-F238E27FC236}">
                <a16:creationId xmlns:a16="http://schemas.microsoft.com/office/drawing/2014/main" id="{684B18CB-C523-4E23-80A3-4300F64A22B0}"/>
              </a:ext>
            </a:extLst>
          </p:cNvPr>
          <p:cNvPicPr>
            <a:picLocks noChangeAspect="1"/>
          </p:cNvPicPr>
          <p:nvPr/>
        </p:nvPicPr>
        <p:blipFill>
          <a:blip r:embed="rId3"/>
          <a:stretch>
            <a:fillRect/>
          </a:stretch>
        </p:blipFill>
        <p:spPr>
          <a:xfrm>
            <a:off x="167464" y="3200400"/>
            <a:ext cx="5870084" cy="3532926"/>
          </a:xfrm>
          <a:prstGeom prst="rect">
            <a:avLst/>
          </a:prstGeom>
        </p:spPr>
      </p:pic>
      <p:sp>
        <p:nvSpPr>
          <p:cNvPr id="4" name="TextBox 3">
            <a:extLst>
              <a:ext uri="{FF2B5EF4-FFF2-40B4-BE49-F238E27FC236}">
                <a16:creationId xmlns:a16="http://schemas.microsoft.com/office/drawing/2014/main" id="{9F3A0D3D-83EC-421D-8308-570EE5B3A3A8}"/>
              </a:ext>
            </a:extLst>
          </p:cNvPr>
          <p:cNvSpPr txBox="1"/>
          <p:nvPr/>
        </p:nvSpPr>
        <p:spPr>
          <a:xfrm>
            <a:off x="252663" y="457200"/>
            <a:ext cx="4475748" cy="800219"/>
          </a:xfrm>
          <a:prstGeom prst="rect">
            <a:avLst/>
          </a:prstGeom>
          <a:noFill/>
        </p:spPr>
        <p:txBody>
          <a:bodyPr wrap="square" rtlCol="0">
            <a:spAutoFit/>
          </a:bodyPr>
          <a:lstStyle/>
          <a:p>
            <a:r>
              <a:rPr lang="en-US" sz="1400" dirty="0"/>
              <a:t>Folium heat map with Crime Rate per 100,000 Population</a:t>
            </a:r>
          </a:p>
          <a:p>
            <a:endParaRPr lang="en-US" dirty="0"/>
          </a:p>
        </p:txBody>
      </p:sp>
      <p:sp>
        <p:nvSpPr>
          <p:cNvPr id="5" name="TextBox 4">
            <a:extLst>
              <a:ext uri="{FF2B5EF4-FFF2-40B4-BE49-F238E27FC236}">
                <a16:creationId xmlns:a16="http://schemas.microsoft.com/office/drawing/2014/main" id="{52067B18-694E-438F-BD05-8833BC1F1C54}"/>
              </a:ext>
            </a:extLst>
          </p:cNvPr>
          <p:cNvSpPr txBox="1"/>
          <p:nvPr/>
        </p:nvSpPr>
        <p:spPr>
          <a:xfrm>
            <a:off x="252663" y="2743200"/>
            <a:ext cx="4379495" cy="523220"/>
          </a:xfrm>
          <a:prstGeom prst="rect">
            <a:avLst/>
          </a:prstGeom>
          <a:noFill/>
        </p:spPr>
        <p:txBody>
          <a:bodyPr wrap="square" rtlCol="0">
            <a:spAutoFit/>
          </a:bodyPr>
          <a:lstStyle/>
          <a:p>
            <a:r>
              <a:rPr lang="en-US" sz="1400" dirty="0"/>
              <a:t>Major cities in south Florida.</a:t>
            </a:r>
          </a:p>
          <a:p>
            <a:endParaRPr lang="en-US" sz="1400" dirty="0"/>
          </a:p>
        </p:txBody>
      </p:sp>
    </p:spTree>
    <p:extLst>
      <p:ext uri="{BB962C8B-B14F-4D97-AF65-F5344CB8AC3E}">
        <p14:creationId xmlns:p14="http://schemas.microsoft.com/office/powerpoint/2010/main" val="168509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F558BD9-6D7A-477F-ACBF-D367A5CD91F8}"/>
              </a:ext>
            </a:extLst>
          </p:cNvPr>
          <p:cNvPicPr>
            <a:picLocks noChangeAspect="1"/>
          </p:cNvPicPr>
          <p:nvPr/>
        </p:nvPicPr>
        <p:blipFill>
          <a:blip r:embed="rId2"/>
          <a:stretch>
            <a:fillRect/>
          </a:stretch>
        </p:blipFill>
        <p:spPr>
          <a:xfrm>
            <a:off x="577516" y="2011210"/>
            <a:ext cx="10321479" cy="4558032"/>
          </a:xfrm>
          <a:prstGeom prst="rect">
            <a:avLst/>
          </a:prstGeom>
        </p:spPr>
      </p:pic>
      <p:sp>
        <p:nvSpPr>
          <p:cNvPr id="3" name="TextBox 2">
            <a:extLst>
              <a:ext uri="{FF2B5EF4-FFF2-40B4-BE49-F238E27FC236}">
                <a16:creationId xmlns:a16="http://schemas.microsoft.com/office/drawing/2014/main" id="{EB8F47CC-B5C2-41A2-AE2E-FCF839B259CF}"/>
              </a:ext>
            </a:extLst>
          </p:cNvPr>
          <p:cNvSpPr txBox="1"/>
          <p:nvPr/>
        </p:nvSpPr>
        <p:spPr>
          <a:xfrm>
            <a:off x="433137" y="288758"/>
            <a:ext cx="11430000" cy="1261884"/>
          </a:xfrm>
          <a:prstGeom prst="rect">
            <a:avLst/>
          </a:prstGeom>
          <a:noFill/>
        </p:spPr>
        <p:txBody>
          <a:bodyPr wrap="square" rtlCol="0">
            <a:spAutoFit/>
          </a:bodyPr>
          <a:lstStyle/>
          <a:p>
            <a:r>
              <a:rPr lang="en-US" sz="2000" b="1" dirty="0"/>
              <a:t>Results:-</a:t>
            </a:r>
            <a:endParaRPr lang="en-US" dirty="0"/>
          </a:p>
          <a:p>
            <a:r>
              <a:rPr lang="en-US" sz="1400" dirty="0"/>
              <a:t>Based on the above we methodology we came up with three results:-</a:t>
            </a:r>
          </a:p>
          <a:p>
            <a:pPr marL="342900" indent="-342900">
              <a:buAutoNum type="arabicPeriod"/>
            </a:pPr>
            <a:r>
              <a:rPr lang="en-US" sz="1400" dirty="0"/>
              <a:t>Crime rate per 100,100 population in Miami Dade cities</a:t>
            </a:r>
          </a:p>
          <a:p>
            <a:pPr marL="342900" indent="-342900">
              <a:buAutoNum type="arabicPeriod"/>
            </a:pPr>
            <a:r>
              <a:rPr lang="en-US" sz="1400" dirty="0"/>
              <a:t>We got the most populated cities in South Florida</a:t>
            </a:r>
          </a:p>
          <a:p>
            <a:pPr marL="342900" indent="-342900">
              <a:buAutoNum type="arabicPeriod"/>
            </a:pPr>
            <a:r>
              <a:rPr lang="en-US" sz="1400" dirty="0"/>
              <a:t>The number of Indian restaurants in South Florida</a:t>
            </a:r>
          </a:p>
        </p:txBody>
      </p:sp>
    </p:spTree>
    <p:extLst>
      <p:ext uri="{BB962C8B-B14F-4D97-AF65-F5344CB8AC3E}">
        <p14:creationId xmlns:p14="http://schemas.microsoft.com/office/powerpoint/2010/main" val="869769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extLst/>
          </a:blip>
          <a:stretch/>
        </a:blip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6B5F0F39-CE44-4E7E-9C48-029B732882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4D059BA-C08D-42ED-891E-FDE9D79E10DD}"/>
              </a:ext>
            </a:extLst>
          </p:cNvPr>
          <p:cNvSpPr txBox="1"/>
          <p:nvPr/>
        </p:nvSpPr>
        <p:spPr>
          <a:xfrm>
            <a:off x="6914373" y="216568"/>
            <a:ext cx="4919429" cy="407197"/>
          </a:xfrm>
          <a:prstGeom prst="rect">
            <a:avLst/>
          </a:prstGeom>
        </p:spPr>
        <p:txBody>
          <a:bodyPr vert="horz" lIns="91440" tIns="45720" rIns="91440" bIns="45720" rtlCol="0" anchor="b">
            <a:normAutofit/>
          </a:bodyPr>
          <a:lstStyle/>
          <a:p>
            <a:pPr marL="342900" indent="-342900" algn="ctr">
              <a:lnSpc>
                <a:spcPct val="90000"/>
              </a:lnSpc>
              <a:spcBef>
                <a:spcPct val="0"/>
              </a:spcBef>
              <a:spcAft>
                <a:spcPts val="600"/>
              </a:spcAft>
            </a:pPr>
            <a:r>
              <a:rPr lang="en-US" sz="1200" dirty="0">
                <a:ln w="3175" cmpd="sng">
                  <a:noFill/>
                </a:ln>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Population by cities – South Florida</a:t>
            </a:r>
          </a:p>
        </p:txBody>
      </p:sp>
      <p:pic>
        <p:nvPicPr>
          <p:cNvPr id="3" name="Picture 2">
            <a:extLst>
              <a:ext uri="{FF2B5EF4-FFF2-40B4-BE49-F238E27FC236}">
                <a16:creationId xmlns:a16="http://schemas.microsoft.com/office/drawing/2014/main" id="{B7A0A02F-8BE2-4691-AB6E-9E91CC0AD9F4}"/>
              </a:ext>
            </a:extLst>
          </p:cNvPr>
          <p:cNvPicPr>
            <a:picLocks noChangeAspect="1"/>
          </p:cNvPicPr>
          <p:nvPr/>
        </p:nvPicPr>
        <p:blipFill>
          <a:blip r:embed="rId3"/>
          <a:stretch>
            <a:fillRect/>
          </a:stretch>
        </p:blipFill>
        <p:spPr>
          <a:xfrm>
            <a:off x="6208296" y="866274"/>
            <a:ext cx="5784244" cy="5434391"/>
          </a:xfrm>
          <a:prstGeom prst="rect">
            <a:avLst/>
          </a:prstGeom>
        </p:spPr>
      </p:pic>
      <p:pic>
        <p:nvPicPr>
          <p:cNvPr id="2" name="Picture 1">
            <a:extLst>
              <a:ext uri="{FF2B5EF4-FFF2-40B4-BE49-F238E27FC236}">
                <a16:creationId xmlns:a16="http://schemas.microsoft.com/office/drawing/2014/main" id="{0F279200-F9BD-4EC0-B4AF-BCC73CC4BB9C}"/>
              </a:ext>
            </a:extLst>
          </p:cNvPr>
          <p:cNvPicPr>
            <a:picLocks noChangeAspect="1"/>
          </p:cNvPicPr>
          <p:nvPr/>
        </p:nvPicPr>
        <p:blipFill>
          <a:blip r:embed="rId4"/>
          <a:stretch>
            <a:fillRect/>
          </a:stretch>
        </p:blipFill>
        <p:spPr>
          <a:xfrm>
            <a:off x="253277" y="3094532"/>
            <a:ext cx="4919429" cy="3206133"/>
          </a:xfrm>
          <a:prstGeom prst="rect">
            <a:avLst/>
          </a:prstGeom>
        </p:spPr>
      </p:pic>
      <p:sp>
        <p:nvSpPr>
          <p:cNvPr id="5" name="TextBox 4">
            <a:extLst>
              <a:ext uri="{FF2B5EF4-FFF2-40B4-BE49-F238E27FC236}">
                <a16:creationId xmlns:a16="http://schemas.microsoft.com/office/drawing/2014/main" id="{CB93FAEC-AE33-4A78-9458-6782282706DA}"/>
              </a:ext>
            </a:extLst>
          </p:cNvPr>
          <p:cNvSpPr txBox="1"/>
          <p:nvPr/>
        </p:nvSpPr>
        <p:spPr>
          <a:xfrm>
            <a:off x="253277" y="2440816"/>
            <a:ext cx="4427622" cy="584775"/>
          </a:xfrm>
          <a:prstGeom prst="rect">
            <a:avLst/>
          </a:prstGeom>
          <a:noFill/>
        </p:spPr>
        <p:txBody>
          <a:bodyPr wrap="square" rtlCol="0">
            <a:spAutoFit/>
          </a:bodyPr>
          <a:lstStyle/>
          <a:p>
            <a:r>
              <a:rPr lang="en-US" sz="1400" dirty="0">
                <a:ln w="3175" cmpd="sng">
                  <a:noFill/>
                </a:ln>
                <a:effectLst>
                  <a:glow rad="38100">
                    <a:schemeClr val="bg1">
                      <a:lumMod val="65000"/>
                      <a:lumOff val="35000"/>
                      <a:alpha val="50000"/>
                    </a:schemeClr>
                  </a:glow>
                  <a:outerShdw blurRad="28575" dist="31750" dir="13200000" algn="tl" rotWithShape="0">
                    <a:srgbClr val="000000">
                      <a:alpha val="25000"/>
                    </a:srgbClr>
                  </a:outerShdw>
                </a:effectLst>
              </a:rPr>
              <a:t>Number of Indian restaurants in South Florida</a:t>
            </a:r>
          </a:p>
          <a:p>
            <a:endParaRPr lang="en-US" dirty="0"/>
          </a:p>
        </p:txBody>
      </p:sp>
      <p:sp>
        <p:nvSpPr>
          <p:cNvPr id="6" name="TextBox 5">
            <a:extLst>
              <a:ext uri="{FF2B5EF4-FFF2-40B4-BE49-F238E27FC236}">
                <a16:creationId xmlns:a16="http://schemas.microsoft.com/office/drawing/2014/main" id="{126F7495-7882-4DBE-B269-914143154A68}"/>
              </a:ext>
            </a:extLst>
          </p:cNvPr>
          <p:cNvSpPr txBox="1"/>
          <p:nvPr/>
        </p:nvSpPr>
        <p:spPr>
          <a:xfrm>
            <a:off x="348916" y="372979"/>
            <a:ext cx="4919429" cy="400110"/>
          </a:xfrm>
          <a:prstGeom prst="rect">
            <a:avLst/>
          </a:prstGeom>
          <a:noFill/>
        </p:spPr>
        <p:txBody>
          <a:bodyPr wrap="square" rtlCol="0">
            <a:spAutoFit/>
          </a:bodyPr>
          <a:lstStyle/>
          <a:p>
            <a:r>
              <a:rPr lang="en-US" sz="2000" b="1" dirty="0"/>
              <a:t>Results</a:t>
            </a:r>
            <a:r>
              <a:rPr lang="en-US" dirty="0"/>
              <a:t>: Contd.</a:t>
            </a:r>
          </a:p>
        </p:txBody>
      </p:sp>
    </p:spTree>
    <p:extLst>
      <p:ext uri="{BB962C8B-B14F-4D97-AF65-F5344CB8AC3E}">
        <p14:creationId xmlns:p14="http://schemas.microsoft.com/office/powerpoint/2010/main" val="6090001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0EF80E6-D579-446B-AB43-D58009340A49}"/>
              </a:ext>
            </a:extLst>
          </p:cNvPr>
          <p:cNvSpPr/>
          <p:nvPr/>
        </p:nvSpPr>
        <p:spPr>
          <a:xfrm>
            <a:off x="206188" y="891111"/>
            <a:ext cx="11779624" cy="4585871"/>
          </a:xfrm>
          <a:prstGeom prst="rect">
            <a:avLst/>
          </a:prstGeom>
        </p:spPr>
        <p:txBody>
          <a:bodyPr wrap="square">
            <a:spAutoFit/>
          </a:bodyPr>
          <a:lstStyle/>
          <a:p>
            <a:r>
              <a:rPr lang="en-US" sz="1400" dirty="0"/>
              <a:t>The purpose of the project was to explore the Miami Dade county and the Miami Metropolitan area. In order to aid the users with the exploring we clustered the cities in Miami Dade county to come up with recommendation of cities with better facilities and lesser crime rates. First we gathered the data of Cities in Miami Dade County from the </a:t>
            </a:r>
            <a:r>
              <a:rPr lang="en-US" sz="1400" dirty="0" err="1"/>
              <a:t>Wikepedia</a:t>
            </a:r>
            <a:r>
              <a:rPr lang="en-US" sz="1400" dirty="0"/>
              <a:t> page and the largest cities data in Miami Metropolitan area from Wikipedia page. We also got the crimes data from the webpage: </a:t>
            </a:r>
            <a:r>
              <a:rPr lang="en-US" sz="1200" dirty="0"/>
              <a:t>http://www.fdle.state.fl.us/FSAC/Documents/Excel/ 2019/FL_Index_Crime_by_Jurisdiction_2019.aspx . </a:t>
            </a:r>
          </a:p>
          <a:p>
            <a:endParaRPr lang="en-US" sz="1400" dirty="0"/>
          </a:p>
          <a:p>
            <a:r>
              <a:rPr lang="en-US" sz="1400" dirty="0"/>
              <a:t>Then as part of Methodology section we did the following :-</a:t>
            </a:r>
          </a:p>
          <a:p>
            <a:r>
              <a:rPr lang="en-US" sz="1400" dirty="0"/>
              <a:t> a. Collect and Inspect Data</a:t>
            </a:r>
          </a:p>
          <a:p>
            <a:r>
              <a:rPr lang="en-US" sz="1400" dirty="0"/>
              <a:t> b. Explore and Understand Data </a:t>
            </a:r>
          </a:p>
          <a:p>
            <a:r>
              <a:rPr lang="en-US" sz="1400" dirty="0"/>
              <a:t>c. Data preparation and preprocessing </a:t>
            </a:r>
          </a:p>
          <a:p>
            <a:r>
              <a:rPr lang="en-US" sz="1400" dirty="0"/>
              <a:t>d. Modeling. </a:t>
            </a:r>
          </a:p>
          <a:p>
            <a:endParaRPr lang="en-US" sz="1400" dirty="0"/>
          </a:p>
          <a:p>
            <a:r>
              <a:rPr lang="en-US" sz="1400" dirty="0"/>
              <a:t>In particular, in the modeling section, we used the k-means clustering technique to cluster the various </a:t>
            </a:r>
            <a:r>
              <a:rPr lang="en-US" sz="1400" dirty="0" err="1"/>
              <a:t>cities.Then</a:t>
            </a:r>
            <a:r>
              <a:rPr lang="en-US" sz="1400" dirty="0"/>
              <a:t> using the Foursquare API first we got the list of 100 venues and then narrowed it down to the top 10 most common venues. Then using the K-means clustering we clustered the neighborhoods to get the most popular venues by the clusters. Our analysis shows that there are lot of options in each of cities around the Miami area. We can infer from the analysis that cities like Doral and Miami Lakes with plenty of amenities and relatively low crime rate are better options for living if one </a:t>
            </a:r>
            <a:r>
              <a:rPr lang="en-US" sz="1400" dirty="0" err="1"/>
              <a:t>doesnt</a:t>
            </a:r>
            <a:r>
              <a:rPr lang="en-US" sz="1400" dirty="0"/>
              <a:t> want to live in a quite neighborhood. Whereas cities like Sunny isles and Miami Beach are popular among people who want to live near the beach. </a:t>
            </a:r>
          </a:p>
          <a:p>
            <a:endParaRPr lang="en-US" sz="1400" dirty="0"/>
          </a:p>
          <a:p>
            <a:r>
              <a:rPr lang="en-US" sz="1400" dirty="0"/>
              <a:t>The last part of out analysis helped us to get a list of Indian restaurants in the Miami Metropolitan area. The conclusion we came to is that there are plenty of options available. With this we </a:t>
            </a:r>
          </a:p>
        </p:txBody>
      </p:sp>
      <p:sp>
        <p:nvSpPr>
          <p:cNvPr id="3" name="TextBox 2">
            <a:extLst>
              <a:ext uri="{FF2B5EF4-FFF2-40B4-BE49-F238E27FC236}">
                <a16:creationId xmlns:a16="http://schemas.microsoft.com/office/drawing/2014/main" id="{4C387357-AEC0-4E47-81B7-4842B32D4AF2}"/>
              </a:ext>
            </a:extLst>
          </p:cNvPr>
          <p:cNvSpPr txBox="1"/>
          <p:nvPr/>
        </p:nvSpPr>
        <p:spPr>
          <a:xfrm>
            <a:off x="107576" y="268941"/>
            <a:ext cx="8686800" cy="461665"/>
          </a:xfrm>
          <a:prstGeom prst="rect">
            <a:avLst/>
          </a:prstGeom>
          <a:noFill/>
        </p:spPr>
        <p:txBody>
          <a:bodyPr wrap="square" rtlCol="0">
            <a:spAutoFit/>
          </a:bodyPr>
          <a:lstStyle/>
          <a:p>
            <a:r>
              <a:rPr lang="en-US" sz="2400" b="1" dirty="0"/>
              <a:t> Conclusion:</a:t>
            </a:r>
            <a:endParaRPr lang="en-US" sz="2400" dirty="0"/>
          </a:p>
        </p:txBody>
      </p:sp>
    </p:spTree>
    <p:extLst>
      <p:ext uri="{BB962C8B-B14F-4D97-AF65-F5344CB8AC3E}">
        <p14:creationId xmlns:p14="http://schemas.microsoft.com/office/powerpoint/2010/main" val="15396515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otalTime>13</TotalTime>
  <Words>1073</Words>
  <Application>Microsoft Office PowerPoint</Application>
  <PresentationFormat>Widescreen</PresentationFormat>
  <Paragraphs>43</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Century Gothic</vt:lpstr>
      <vt:lpstr>Mesh</vt:lpstr>
      <vt:lpstr>Battle of neighborhoods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Battle of neighborhoods</dc:title>
  <dc:creator>Pranay Lohkare</dc:creator>
  <cp:lastModifiedBy>Pranay Lohkare</cp:lastModifiedBy>
  <cp:revision>6</cp:revision>
  <dcterms:created xsi:type="dcterms:W3CDTF">2020-07-20T22:34:22Z</dcterms:created>
  <dcterms:modified xsi:type="dcterms:W3CDTF">2020-07-20T22:47:43Z</dcterms:modified>
</cp:coreProperties>
</file>